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7" r:id="rId3"/>
    <p:sldId id="257" r:id="rId4"/>
    <p:sldId id="258" r:id="rId5"/>
    <p:sldId id="270" r:id="rId6"/>
    <p:sldId id="259" r:id="rId7"/>
    <p:sldId id="260" r:id="rId8"/>
    <p:sldId id="272" r:id="rId9"/>
    <p:sldId id="273" r:id="rId10"/>
    <p:sldId id="271" r:id="rId11"/>
    <p:sldId id="274" r:id="rId12"/>
    <p:sldId id="261" r:id="rId13"/>
    <p:sldId id="262" r:id="rId14"/>
    <p:sldId id="263" r:id="rId15"/>
    <p:sldId id="264" r:id="rId16"/>
    <p:sldId id="268" r:id="rId17"/>
    <p:sldId id="265" r:id="rId18"/>
    <p:sldId id="275" r:id="rId19"/>
    <p:sldId id="266" r:id="rId20"/>
    <p:sldId id="269"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60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764321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5" name="Text 2"/>
          <p:cNvSpPr/>
          <p:nvPr/>
        </p:nvSpPr>
        <p:spPr>
          <a:xfrm>
            <a:off x="864038" y="1344689"/>
            <a:ext cx="12909836" cy="2685890"/>
          </a:xfrm>
          <a:prstGeom prst="rect">
            <a:avLst/>
          </a:prstGeom>
          <a:noFill/>
          <a:ln/>
        </p:spPr>
        <p:txBody>
          <a:bodyPr wrap="square" rtlCol="0" anchor="t"/>
          <a:lstStyle/>
          <a:p>
            <a:pPr marL="0" indent="0" algn="ctr">
              <a:lnSpc>
                <a:spcPts val="8384"/>
              </a:lnSpc>
              <a:buNone/>
            </a:pPr>
            <a:r>
              <a:rPr lang="en-US" sz="6707" u="sng" dirty="0">
                <a:solidFill>
                  <a:schemeClr val="accent1"/>
                </a:solidFill>
                <a:latin typeface="Libre Baskerville" pitchFamily="34" charset="0"/>
                <a:ea typeface="Libre Baskerville" pitchFamily="34" charset="-122"/>
                <a:cs typeface="Libre Baskerville" pitchFamily="34" charset="-120"/>
              </a:rPr>
              <a:t>Exception Handling and Searching</a:t>
            </a:r>
          </a:p>
          <a:p>
            <a:pPr marL="0" indent="0" algn="ctr">
              <a:lnSpc>
                <a:spcPts val="8384"/>
              </a:lnSpc>
              <a:buNone/>
            </a:pPr>
            <a:r>
              <a:rPr lang="en-US" sz="3200" b="1" dirty="0">
                <a:latin typeface="Libre Baskerville" pitchFamily="34" charset="0"/>
                <a:ea typeface="Libre Baskerville" pitchFamily="34" charset="-122"/>
              </a:rPr>
              <a:t>(ST4000CEM) PROGRAMMING AND ALGORITHM</a:t>
            </a:r>
            <a:endParaRPr lang="en-US" sz="3200" b="1" dirty="0"/>
          </a:p>
        </p:txBody>
      </p:sp>
      <p:sp>
        <p:nvSpPr>
          <p:cNvPr id="6" name="Text 3"/>
          <p:cNvSpPr/>
          <p:nvPr/>
        </p:nvSpPr>
        <p:spPr>
          <a:xfrm>
            <a:off x="864037" y="4949547"/>
            <a:ext cx="7415927" cy="1185148"/>
          </a:xfrm>
          <a:prstGeom prst="rect">
            <a:avLst/>
          </a:prstGeom>
          <a:noFill/>
          <a:ln/>
        </p:spPr>
        <p:txBody>
          <a:bodyPr wrap="square" rtlCol="0" anchor="t"/>
          <a:lstStyle/>
          <a:p>
            <a:pPr marL="0" indent="0">
              <a:lnSpc>
                <a:spcPts val="3110"/>
              </a:lnSpc>
              <a:buNone/>
            </a:pPr>
            <a:endParaRPr lang="en-US" sz="1944" dirty="0"/>
          </a:p>
        </p:txBody>
      </p:sp>
      <p:sp>
        <p:nvSpPr>
          <p:cNvPr id="8" name="Text 5"/>
          <p:cNvSpPr/>
          <p:nvPr/>
        </p:nvSpPr>
        <p:spPr>
          <a:xfrm>
            <a:off x="1012031" y="6579513"/>
            <a:ext cx="98941" cy="97512"/>
          </a:xfrm>
          <a:prstGeom prst="rect">
            <a:avLst/>
          </a:prstGeom>
          <a:noFill/>
          <a:ln/>
        </p:spPr>
        <p:txBody>
          <a:bodyPr wrap="none" rtlCol="0" anchor="t"/>
          <a:lstStyle/>
          <a:p>
            <a:pPr marL="0" indent="0" algn="ctr">
              <a:lnSpc>
                <a:spcPts val="768"/>
              </a:lnSpc>
              <a:buNone/>
            </a:pPr>
            <a:r>
              <a:rPr lang="en-US" sz="768" dirty="0">
                <a:solidFill>
                  <a:srgbClr val="FFFFFF"/>
                </a:solidFill>
                <a:latin typeface="Open Sans" pitchFamily="34" charset="0"/>
                <a:ea typeface="Open Sans" pitchFamily="34" charset="-122"/>
                <a:cs typeface="Open Sans" pitchFamily="34" charset="-120"/>
              </a:rPr>
              <a:t>JD</a:t>
            </a:r>
            <a:endParaRPr lang="en-US" sz="768" dirty="0"/>
          </a:p>
        </p:txBody>
      </p:sp>
      <p:sp>
        <p:nvSpPr>
          <p:cNvPr id="9" name="Text 6"/>
          <p:cNvSpPr/>
          <p:nvPr/>
        </p:nvSpPr>
        <p:spPr>
          <a:xfrm>
            <a:off x="1382316" y="6412349"/>
            <a:ext cx="861893" cy="431959"/>
          </a:xfrm>
          <a:prstGeom prst="rect">
            <a:avLst/>
          </a:prstGeom>
          <a:noFill/>
          <a:ln/>
        </p:spPr>
        <p:txBody>
          <a:bodyPr wrap="none" rtlCol="0" anchor="t"/>
          <a:lstStyle/>
          <a:p>
            <a:pPr marL="0" indent="0" algn="l">
              <a:lnSpc>
                <a:spcPts val="3402"/>
              </a:lnSpc>
              <a:buNone/>
            </a:pPr>
            <a:endParaRPr lang="en-US" sz="2430" dirty="0"/>
          </a:p>
        </p:txBody>
      </p:sp>
      <p:sp>
        <p:nvSpPr>
          <p:cNvPr id="12" name="TextBox 11">
            <a:extLst>
              <a:ext uri="{FF2B5EF4-FFF2-40B4-BE49-F238E27FC236}">
                <a16:creationId xmlns:a16="http://schemas.microsoft.com/office/drawing/2014/main" id="{82D132E7-4828-4A38-9B16-EC57D6122E96}"/>
              </a:ext>
            </a:extLst>
          </p:cNvPr>
          <p:cNvSpPr txBox="1"/>
          <p:nvPr/>
        </p:nvSpPr>
        <p:spPr>
          <a:xfrm>
            <a:off x="864037" y="4949547"/>
            <a:ext cx="5127585" cy="2923877"/>
          </a:xfrm>
          <a:prstGeom prst="rect">
            <a:avLst/>
          </a:prstGeom>
          <a:noFill/>
        </p:spPr>
        <p:txBody>
          <a:bodyPr wrap="square" rtlCol="0">
            <a:spAutoFit/>
          </a:bodyPr>
          <a:lstStyle/>
          <a:p>
            <a:r>
              <a:rPr lang="en-US" sz="4000" u="sng" dirty="0">
                <a:latin typeface="Libre Baskerville"/>
              </a:rPr>
              <a:t>Team Members</a:t>
            </a:r>
          </a:p>
          <a:p>
            <a:pPr marL="285750" indent="-285750">
              <a:buFont typeface="Arial" panose="020B0604020202020204" pitchFamily="34" charset="0"/>
              <a:buChar char="•"/>
            </a:pPr>
            <a:r>
              <a:rPr lang="en-US" sz="3600" dirty="0">
                <a:latin typeface="Libre Baskerville"/>
              </a:rPr>
              <a:t>Prakriti </a:t>
            </a:r>
            <a:r>
              <a:rPr lang="en-US" sz="3600" dirty="0" err="1">
                <a:latin typeface="Libre Baskerville"/>
              </a:rPr>
              <a:t>Chapai</a:t>
            </a:r>
            <a:endParaRPr lang="en-US" sz="3600" dirty="0">
              <a:latin typeface="Libre Baskerville"/>
            </a:endParaRPr>
          </a:p>
          <a:p>
            <a:pPr marL="285750" indent="-285750">
              <a:buFont typeface="Arial" panose="020B0604020202020204" pitchFamily="34" charset="0"/>
              <a:buChar char="•"/>
            </a:pPr>
            <a:r>
              <a:rPr lang="en-US" sz="3600" dirty="0" err="1">
                <a:latin typeface="Libre Baskerville"/>
              </a:rPr>
              <a:t>Jesika</a:t>
            </a:r>
            <a:r>
              <a:rPr lang="en-US" sz="3600" dirty="0">
                <a:latin typeface="Libre Baskerville"/>
              </a:rPr>
              <a:t> </a:t>
            </a:r>
            <a:r>
              <a:rPr lang="en-US" sz="3600" dirty="0" err="1">
                <a:latin typeface="Libre Baskerville"/>
              </a:rPr>
              <a:t>Dhamala</a:t>
            </a:r>
            <a:endParaRPr lang="en-US" sz="3600" dirty="0">
              <a:latin typeface="Libre Baskerville"/>
            </a:endParaRPr>
          </a:p>
          <a:p>
            <a:pPr marL="285750" indent="-285750">
              <a:buFont typeface="Arial" panose="020B0604020202020204" pitchFamily="34" charset="0"/>
              <a:buChar char="•"/>
            </a:pPr>
            <a:r>
              <a:rPr lang="en-US" sz="3600" dirty="0">
                <a:latin typeface="Libre Baskerville"/>
              </a:rPr>
              <a:t>Sushmita Pandey</a:t>
            </a:r>
          </a:p>
          <a:p>
            <a:pPr marL="285750" indent="-285750">
              <a:buFont typeface="Arial" panose="020B0604020202020204" pitchFamily="34" charset="0"/>
              <a:buChar char="•"/>
            </a:pPr>
            <a:r>
              <a:rPr lang="en-US" sz="3600" dirty="0">
                <a:latin typeface="Libre Baskerville"/>
              </a:rPr>
              <a:t>Swastika </a:t>
            </a:r>
            <a:r>
              <a:rPr lang="en-US" sz="3600" dirty="0" err="1">
                <a:latin typeface="Libre Baskerville"/>
              </a:rPr>
              <a:t>Dhungana</a:t>
            </a:r>
            <a:endParaRPr lang="en-US" sz="3600" dirty="0">
              <a:latin typeface="Libre Baskerville"/>
            </a:endParaRPr>
          </a:p>
        </p:txBody>
      </p:sp>
      <p:sp>
        <p:nvSpPr>
          <p:cNvPr id="13" name="TextBox 12">
            <a:extLst>
              <a:ext uri="{FF2B5EF4-FFF2-40B4-BE49-F238E27FC236}">
                <a16:creationId xmlns:a16="http://schemas.microsoft.com/office/drawing/2014/main" id="{283C12B2-0ECF-4236-B92B-0244F762C5D7}"/>
              </a:ext>
            </a:extLst>
          </p:cNvPr>
          <p:cNvSpPr txBox="1"/>
          <p:nvPr/>
        </p:nvSpPr>
        <p:spPr>
          <a:xfrm>
            <a:off x="10366852" y="4950410"/>
            <a:ext cx="5127585" cy="1261884"/>
          </a:xfrm>
          <a:prstGeom prst="rect">
            <a:avLst/>
          </a:prstGeom>
          <a:noFill/>
        </p:spPr>
        <p:txBody>
          <a:bodyPr wrap="square" rtlCol="0">
            <a:spAutoFit/>
          </a:bodyPr>
          <a:lstStyle/>
          <a:p>
            <a:r>
              <a:rPr lang="en-US" sz="4000" u="sng" dirty="0">
                <a:latin typeface="Libre Baskerville"/>
              </a:rPr>
              <a:t>Submitted To</a:t>
            </a:r>
          </a:p>
          <a:p>
            <a:r>
              <a:rPr lang="en-US" sz="3600" dirty="0">
                <a:latin typeface="Libre Baskerville"/>
              </a:rPr>
              <a:t>Mr. </a:t>
            </a:r>
            <a:r>
              <a:rPr lang="en-US" sz="3600" dirty="0" err="1">
                <a:latin typeface="Libre Baskerville"/>
              </a:rPr>
              <a:t>Giri</a:t>
            </a:r>
            <a:r>
              <a:rPr lang="en-US" sz="3600" dirty="0">
                <a:latin typeface="Libre Baskerville"/>
              </a:rPr>
              <a:t> Raj Rawat</a:t>
            </a:r>
          </a:p>
        </p:txBody>
      </p:sp>
      <p:pic>
        <p:nvPicPr>
          <p:cNvPr id="15" name="Picture 14">
            <a:extLst>
              <a:ext uri="{FF2B5EF4-FFF2-40B4-BE49-F238E27FC236}">
                <a16:creationId xmlns:a16="http://schemas.microsoft.com/office/drawing/2014/main" id="{0752BFA0-C5D7-4BA6-8868-363A1718A743}"/>
              </a:ext>
            </a:extLst>
          </p:cNvPr>
          <p:cNvPicPr>
            <a:picLocks noChangeAspect="1"/>
          </p:cNvPicPr>
          <p:nvPr/>
        </p:nvPicPr>
        <p:blipFill>
          <a:blip r:embed="rId3"/>
          <a:stretch>
            <a:fillRect/>
          </a:stretch>
        </p:blipFill>
        <p:spPr>
          <a:xfrm>
            <a:off x="5353819" y="118187"/>
            <a:ext cx="3922762" cy="9256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0">
            <a:extLst>
              <a:ext uri="{FF2B5EF4-FFF2-40B4-BE49-F238E27FC236}">
                <a16:creationId xmlns:a16="http://schemas.microsoft.com/office/drawing/2014/main" id="{B115BCCE-6CD4-4D78-95DF-0B8E22FBC6C0}"/>
              </a:ext>
            </a:extLst>
          </p:cNvPr>
          <p:cNvSpPr/>
          <p:nvPr/>
        </p:nvSpPr>
        <p:spPr>
          <a:xfrm>
            <a:off x="0" y="0"/>
            <a:ext cx="14630400" cy="8229600"/>
          </a:xfrm>
          <a:prstGeom prst="rect">
            <a:avLst/>
          </a:prstGeom>
          <a:solidFill>
            <a:srgbClr val="F4F0FF"/>
          </a:solidFill>
          <a:ln/>
        </p:spPr>
      </p:sp>
      <p:sp>
        <p:nvSpPr>
          <p:cNvPr id="12" name="Shape 1">
            <a:extLst>
              <a:ext uri="{FF2B5EF4-FFF2-40B4-BE49-F238E27FC236}">
                <a16:creationId xmlns:a16="http://schemas.microsoft.com/office/drawing/2014/main" id="{B8A1DF05-979D-4927-9A3E-0F91D028CC28}"/>
              </a:ext>
            </a:extLst>
          </p:cNvPr>
          <p:cNvSpPr/>
          <p:nvPr/>
        </p:nvSpPr>
        <p:spPr>
          <a:xfrm>
            <a:off x="0" y="0"/>
            <a:ext cx="14630400" cy="8229600"/>
          </a:xfrm>
          <a:prstGeom prst="rect">
            <a:avLst/>
          </a:prstGeom>
          <a:solidFill>
            <a:srgbClr val="FBFAFF"/>
          </a:solidFill>
          <a:ln/>
        </p:spPr>
      </p:sp>
      <p:sp>
        <p:nvSpPr>
          <p:cNvPr id="14" name="Text 2">
            <a:extLst>
              <a:ext uri="{FF2B5EF4-FFF2-40B4-BE49-F238E27FC236}">
                <a16:creationId xmlns:a16="http://schemas.microsoft.com/office/drawing/2014/main" id="{B903D6E5-18E4-4E94-B479-320642AAA9BF}"/>
              </a:ext>
            </a:extLst>
          </p:cNvPr>
          <p:cNvSpPr/>
          <p:nvPr/>
        </p:nvSpPr>
        <p:spPr>
          <a:xfrm>
            <a:off x="6350437" y="1010653"/>
            <a:ext cx="6667731" cy="2712193"/>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Possible </a:t>
            </a:r>
            <a:r>
              <a:rPr lang="en-US" sz="4860" dirty="0" err="1" smtClean="0">
                <a:solidFill>
                  <a:srgbClr val="5955EB"/>
                </a:solidFill>
                <a:latin typeface="Libre Baskerville" pitchFamily="34" charset="0"/>
                <a:ea typeface="Libre Baskerville" pitchFamily="34" charset="-122"/>
                <a:cs typeface="Libre Baskerville" pitchFamily="34" charset="-120"/>
              </a:rPr>
              <a:t>Combination:Working</a:t>
            </a:r>
            <a:r>
              <a:rPr lang="en-US" sz="4860" dirty="0" smtClean="0">
                <a:solidFill>
                  <a:srgbClr val="5955EB"/>
                </a:solidFill>
                <a:latin typeface="Libre Baskerville" pitchFamily="34" charset="0"/>
                <a:ea typeface="Libre Baskerville" pitchFamily="34" charset="-122"/>
                <a:cs typeface="Libre Baskerville" pitchFamily="34" charset="-120"/>
              </a:rPr>
              <a:t> </a:t>
            </a:r>
            <a:endParaRPr lang="en-US" sz="4860" dirty="0">
              <a:solidFill>
                <a:srgbClr val="5955EB"/>
              </a:solidFill>
              <a:latin typeface="Libre Baskerville" pitchFamily="34" charset="0"/>
              <a:ea typeface="Libre Baskerville" pitchFamily="34" charset="-122"/>
              <a:cs typeface="Libre Baskerville" pitchFamily="34" charset="-120"/>
            </a:endParaRPr>
          </a:p>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of ‘try’ and ‘except’</a:t>
            </a:r>
            <a:endParaRPr lang="en-US" sz="4860" dirty="0"/>
          </a:p>
        </p:txBody>
      </p:sp>
      <p:sp>
        <p:nvSpPr>
          <p:cNvPr id="15" name="Text 3">
            <a:extLst>
              <a:ext uri="{FF2B5EF4-FFF2-40B4-BE49-F238E27FC236}">
                <a16:creationId xmlns:a16="http://schemas.microsoft.com/office/drawing/2014/main" id="{3EE41908-628C-4ED0-A17B-CAAA1DF00F3B}"/>
              </a:ext>
            </a:extLst>
          </p:cNvPr>
          <p:cNvSpPr/>
          <p:nvPr/>
        </p:nvSpPr>
        <p:spPr>
          <a:xfrm>
            <a:off x="6350436" y="3500556"/>
            <a:ext cx="7415927" cy="3988263"/>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First try clause is executed i.e. the code between try and except clause. If there is no exception, then only try clause will run, except clause will not get executed. If any exception occurs, the try clause will be skipped and except clause will run. If any exception occurs, but the except clause within the code doesn’t handle it, it is passed on to the outer try statements. If the exception is left unhandled, then the execution stops. A try statement can have more than one except clause.</a:t>
            </a:r>
            <a:endParaRPr lang="en-US" sz="1944" dirty="0"/>
          </a:p>
        </p:txBody>
      </p:sp>
      <p:pic>
        <p:nvPicPr>
          <p:cNvPr id="19" name="Picture 18">
            <a:extLst>
              <a:ext uri="{FF2B5EF4-FFF2-40B4-BE49-F238E27FC236}">
                <a16:creationId xmlns:a16="http://schemas.microsoft.com/office/drawing/2014/main" id="{1E693CC4-AEB2-4A2A-80BF-11EC6D1C5F2C}"/>
              </a:ext>
            </a:extLst>
          </p:cNvPr>
          <p:cNvPicPr>
            <a:picLocks noChangeAspect="1"/>
          </p:cNvPicPr>
          <p:nvPr/>
        </p:nvPicPr>
        <p:blipFill>
          <a:blip r:embed="rId2"/>
          <a:stretch>
            <a:fillRect/>
          </a:stretch>
        </p:blipFill>
        <p:spPr>
          <a:xfrm>
            <a:off x="1" y="0"/>
            <a:ext cx="5752618" cy="8229600"/>
          </a:xfrm>
          <a:prstGeom prst="rect">
            <a:avLst/>
          </a:prstGeom>
        </p:spPr>
      </p:pic>
    </p:spTree>
    <p:extLst>
      <p:ext uri="{BB962C8B-B14F-4D97-AF65-F5344CB8AC3E}">
        <p14:creationId xmlns:p14="http://schemas.microsoft.com/office/powerpoint/2010/main" val="127895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DE58C4-9B60-43E0-BC72-CF4EBB5E444B}"/>
              </a:ext>
            </a:extLst>
          </p:cNvPr>
          <p:cNvSpPr txBox="1"/>
          <p:nvPr/>
        </p:nvSpPr>
        <p:spPr>
          <a:xfrm>
            <a:off x="6041985" y="0"/>
            <a:ext cx="2546430" cy="787395"/>
          </a:xfrm>
          <a:prstGeom prst="rect">
            <a:avLst/>
          </a:prstGeom>
          <a:noFill/>
        </p:spPr>
        <p:txBody>
          <a:bodyPr wrap="square">
            <a:spAutoFit/>
          </a:bodyPr>
          <a:lstStyle/>
          <a:p>
            <a:pPr marL="0" marR="0" lvl="0" indent="0" algn="ctr" defTabSz="914400" rtl="0" eaLnBrk="1" fontAlgn="auto" latinLnBrk="0" hangingPunct="1">
              <a:lnSpc>
                <a:spcPts val="6075"/>
              </a:lnSpc>
              <a:spcBef>
                <a:spcPts val="0"/>
              </a:spcBef>
              <a:spcAft>
                <a:spcPts val="0"/>
              </a:spcAft>
              <a:buClrTx/>
              <a:buSzTx/>
              <a:buFontTx/>
              <a:buNone/>
              <a:tabLst/>
              <a:defRPr/>
            </a:pPr>
            <a:r>
              <a:rPr lang="en-US" sz="3200" b="1" u="sng" dirty="0" smtClean="0">
                <a:solidFill>
                  <a:prstClr val="black"/>
                </a:solidFill>
                <a:latin typeface="Calibri" panose="020F0502020204030204"/>
              </a:rPr>
              <a:t>Example:</a:t>
            </a:r>
            <a:endParaRPr kumimoji="0" lang="en-US" sz="32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EE30350F-8637-4AD9-950E-33D1AC5B6D7D}"/>
              </a:ext>
            </a:extLst>
          </p:cNvPr>
          <p:cNvPicPr>
            <a:picLocks noChangeAspect="1"/>
          </p:cNvPicPr>
          <p:nvPr/>
        </p:nvPicPr>
        <p:blipFill>
          <a:blip r:embed="rId2"/>
          <a:stretch>
            <a:fillRect/>
          </a:stretch>
        </p:blipFill>
        <p:spPr>
          <a:xfrm>
            <a:off x="2505004" y="995424"/>
            <a:ext cx="9620391" cy="6817208"/>
          </a:xfrm>
          <a:prstGeom prst="rect">
            <a:avLst/>
          </a:prstGeom>
        </p:spPr>
      </p:pic>
    </p:spTree>
    <p:extLst>
      <p:ext uri="{BB962C8B-B14F-4D97-AF65-F5344CB8AC3E}">
        <p14:creationId xmlns:p14="http://schemas.microsoft.com/office/powerpoint/2010/main" val="1573682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556272"/>
            <a:ext cx="6172200"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Searching</a:t>
            </a:r>
            <a:endParaRPr lang="en-US" sz="4860" dirty="0"/>
          </a:p>
        </p:txBody>
      </p:sp>
      <p:sp>
        <p:nvSpPr>
          <p:cNvPr id="6" name="Text 3"/>
          <p:cNvSpPr/>
          <p:nvPr/>
        </p:nvSpPr>
        <p:spPr>
          <a:xfrm>
            <a:off x="864037" y="3698081"/>
            <a:ext cx="7415927" cy="1975247"/>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Searching refers to finding a specific element or value within a collection of data. Searching is the process of finding a particular piece of information or date from a larger set of data or information. There are various types of searching techniques, including linear search and binary search.</a:t>
            </a:r>
            <a:endParaRPr lang="en-US" sz="194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380411"/>
            <a:ext cx="7415927" cy="1543050"/>
          </a:xfrm>
          <a:prstGeom prst="rect">
            <a:avLst/>
          </a:prstGeom>
          <a:noFill/>
          <a:ln/>
        </p:spPr>
        <p:txBody>
          <a:bodyPr wrap="squar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Linear Search Algorithm</a:t>
            </a:r>
            <a:endParaRPr lang="en-US" sz="4860" dirty="0"/>
          </a:p>
        </p:txBody>
      </p:sp>
      <p:sp>
        <p:nvSpPr>
          <p:cNvPr id="6" name="Text 3"/>
          <p:cNvSpPr/>
          <p:nvPr/>
        </p:nvSpPr>
        <p:spPr>
          <a:xfrm>
            <a:off x="6350437" y="3293745"/>
            <a:ext cx="7415927" cy="3555444"/>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A linear search is the simplest approach employed to search for an element in a date set. It examines each element until it finds a match, starting at the beginning of the date set, until the target element is located. If it finished and terminated once the target element is located. If it finds no match, the algorithm must terminate its execution and return an appropriate result. The linear search algorithm is easy to implement and efficient in two scenarios: 1. When the list contains lesser elements. 2. When searching for a single element in an unordered array.</a:t>
            </a:r>
            <a:endParaRPr lang="en-US" sz="1944"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1313736"/>
            <a:ext cx="7934325" cy="1080135"/>
          </a:xfrm>
          <a:prstGeom prst="rect">
            <a:avLst/>
          </a:prstGeom>
          <a:noFill/>
          <a:ln/>
        </p:spPr>
        <p:txBody>
          <a:bodyPr wrap="squar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Complexity of Linear Search Algorithm</a:t>
            </a:r>
            <a:endParaRPr lang="en-US" sz="3402" dirty="0"/>
          </a:p>
        </p:txBody>
      </p:sp>
      <p:sp>
        <p:nvSpPr>
          <p:cNvPr id="6" name="Shape 3"/>
          <p:cNvSpPr/>
          <p:nvPr/>
        </p:nvSpPr>
        <p:spPr>
          <a:xfrm>
            <a:off x="6091238" y="2653070"/>
            <a:ext cx="7934325" cy="1605320"/>
          </a:xfrm>
          <a:prstGeom prst="rect">
            <a:avLst/>
          </a:prstGeom>
          <a:solidFill>
            <a:srgbClr val="DED6FF"/>
          </a:solidFill>
          <a:ln/>
        </p:spPr>
      </p:sp>
      <p:sp>
        <p:nvSpPr>
          <p:cNvPr id="7" name="Text 4"/>
          <p:cNvSpPr/>
          <p:nvPr/>
        </p:nvSpPr>
        <p:spPr>
          <a:xfrm>
            <a:off x="6263997" y="2764274"/>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Best Case</a:t>
            </a:r>
            <a:endParaRPr lang="en-US" sz="1361" dirty="0"/>
          </a:p>
        </p:txBody>
      </p:sp>
      <p:sp>
        <p:nvSpPr>
          <p:cNvPr id="8" name="Text 5"/>
          <p:cNvSpPr/>
          <p:nvPr/>
        </p:nvSpPr>
        <p:spPr>
          <a:xfrm>
            <a:off x="10234970" y="2764274"/>
            <a:ext cx="3617833" cy="1382911"/>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element being searched may be at the best position in the array or not at all. In the first case, the search succeeds in 'n' comparisons. In the next case, the search fails after 'n' comparisons.</a:t>
            </a:r>
            <a:endParaRPr lang="en-US" sz="1361" dirty="0"/>
          </a:p>
        </p:txBody>
      </p:sp>
      <p:sp>
        <p:nvSpPr>
          <p:cNvPr id="9" name="Text 6"/>
          <p:cNvSpPr/>
          <p:nvPr/>
        </p:nvSpPr>
        <p:spPr>
          <a:xfrm>
            <a:off x="6263997" y="4369594"/>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Worst Case</a:t>
            </a:r>
            <a:endParaRPr lang="en-US" sz="1361" dirty="0"/>
          </a:p>
        </p:txBody>
      </p:sp>
      <p:sp>
        <p:nvSpPr>
          <p:cNvPr id="10" name="Text 7"/>
          <p:cNvSpPr/>
          <p:nvPr/>
        </p:nvSpPr>
        <p:spPr>
          <a:xfrm>
            <a:off x="10234970" y="4369594"/>
            <a:ext cx="3617833" cy="1382911"/>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element being searched may be at the last position in the array or not at all. In the first case, the search succeeds in 'n' comparisons. In the next case, the search fails after 'n' comparisons.</a:t>
            </a:r>
            <a:endParaRPr lang="en-US" sz="1361" dirty="0"/>
          </a:p>
        </p:txBody>
      </p:sp>
      <p:sp>
        <p:nvSpPr>
          <p:cNvPr id="11" name="Shape 8"/>
          <p:cNvSpPr/>
          <p:nvPr/>
        </p:nvSpPr>
        <p:spPr>
          <a:xfrm>
            <a:off x="6091238" y="5863709"/>
            <a:ext cx="7934325" cy="1052155"/>
          </a:xfrm>
          <a:prstGeom prst="rect">
            <a:avLst/>
          </a:prstGeom>
          <a:solidFill>
            <a:srgbClr val="DED6FF"/>
          </a:solidFill>
          <a:ln/>
        </p:spPr>
      </p:sp>
      <p:sp>
        <p:nvSpPr>
          <p:cNvPr id="12" name="Text 9"/>
          <p:cNvSpPr/>
          <p:nvPr/>
        </p:nvSpPr>
        <p:spPr>
          <a:xfrm>
            <a:off x="6263997" y="5974913"/>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Average Case</a:t>
            </a:r>
            <a:endParaRPr lang="en-US" sz="1361" dirty="0"/>
          </a:p>
        </p:txBody>
      </p:sp>
      <p:sp>
        <p:nvSpPr>
          <p:cNvPr id="13" name="Text 10"/>
          <p:cNvSpPr/>
          <p:nvPr/>
        </p:nvSpPr>
        <p:spPr>
          <a:xfrm>
            <a:off x="10234970" y="5974913"/>
            <a:ext cx="3617833" cy="829747"/>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When the element to be searched is in the middle of the array its called average case complexity.</a:t>
            </a:r>
            <a:endParaRPr lang="en-US" sz="136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775460"/>
            <a:ext cx="7415927" cy="1543050"/>
          </a:xfrm>
          <a:prstGeom prst="rect">
            <a:avLst/>
          </a:prstGeom>
          <a:noFill/>
          <a:ln/>
        </p:spPr>
        <p:txBody>
          <a:bodyPr wrap="squar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Searching Algorithms: Complexity Analysis</a:t>
            </a:r>
            <a:endParaRPr lang="en-US" sz="4860" dirty="0"/>
          </a:p>
        </p:txBody>
      </p:sp>
      <p:sp>
        <p:nvSpPr>
          <p:cNvPr id="6" name="Text 3"/>
          <p:cNvSpPr/>
          <p:nvPr/>
        </p:nvSpPr>
        <p:spPr>
          <a:xfrm>
            <a:off x="6350437" y="3688794"/>
            <a:ext cx="7415927" cy="375372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When analyzing searching algorithms, we consider different cases that determine their complexity.</a:t>
            </a:r>
          </a:p>
          <a:p>
            <a:pPr marL="0" indent="0">
              <a:lnSpc>
                <a:spcPts val="3110"/>
              </a:lnSpc>
              <a:buNone/>
            </a:pPr>
            <a:endParaRPr lang="en-US" sz="1944" dirty="0">
              <a:solidFill>
                <a:srgbClr val="49495A"/>
              </a:solidFill>
              <a:latin typeface="Open Sans" pitchFamily="34" charset="0"/>
              <a:ea typeface="Open Sans" pitchFamily="34" charset="-122"/>
              <a:cs typeface="Open Sans" pitchFamily="34" charset="-120"/>
            </a:endParaRPr>
          </a:p>
          <a:p>
            <a:pPr marL="342900" indent="-342900">
              <a:lnSpc>
                <a:spcPts val="3110"/>
              </a:lnSpc>
              <a:buFont typeface="Arial" panose="020B0604020202020204" pitchFamily="34" charset="0"/>
              <a:buChar char="•"/>
            </a:pPr>
            <a:r>
              <a:rPr lang="en-US" sz="1944" b="1" dirty="0">
                <a:solidFill>
                  <a:srgbClr val="49495A"/>
                </a:solidFill>
                <a:latin typeface="Open Sans" pitchFamily="34" charset="0"/>
                <a:ea typeface="Open Sans" pitchFamily="34" charset="-122"/>
                <a:cs typeface="Open Sans" pitchFamily="34" charset="-120"/>
              </a:rPr>
              <a:t>Best case</a:t>
            </a:r>
            <a:r>
              <a:rPr lang="en-US" sz="1944" dirty="0">
                <a:solidFill>
                  <a:srgbClr val="49495A"/>
                </a:solidFill>
                <a:latin typeface="Open Sans" pitchFamily="34" charset="0"/>
                <a:ea typeface="Open Sans" pitchFamily="34" charset="-122"/>
                <a:cs typeface="Open Sans" pitchFamily="34" charset="-120"/>
              </a:rPr>
              <a:t>: The search succeeds in 'n' comparisons if the element is at the best position. </a:t>
            </a:r>
          </a:p>
          <a:p>
            <a:pPr marL="342900" indent="-342900">
              <a:lnSpc>
                <a:spcPts val="3110"/>
              </a:lnSpc>
              <a:buFont typeface="Arial" panose="020B0604020202020204" pitchFamily="34" charset="0"/>
              <a:buChar char="•"/>
            </a:pPr>
            <a:r>
              <a:rPr lang="en-US" sz="1944" b="1" dirty="0">
                <a:solidFill>
                  <a:srgbClr val="49495A"/>
                </a:solidFill>
                <a:latin typeface="Open Sans" pitchFamily="34" charset="0"/>
                <a:ea typeface="Open Sans" pitchFamily="34" charset="-122"/>
                <a:cs typeface="Open Sans" pitchFamily="34" charset="-120"/>
              </a:rPr>
              <a:t>Worst case</a:t>
            </a:r>
            <a:r>
              <a:rPr lang="en-US" sz="1944" dirty="0">
                <a:solidFill>
                  <a:srgbClr val="49495A"/>
                </a:solidFill>
                <a:latin typeface="Open Sans" pitchFamily="34" charset="0"/>
                <a:ea typeface="Open Sans" pitchFamily="34" charset="-122"/>
                <a:cs typeface="Open Sans" pitchFamily="34" charset="-120"/>
              </a:rPr>
              <a:t>: The search fails after 'n' comparisons if the element is at the last position or not present at all.</a:t>
            </a:r>
          </a:p>
          <a:p>
            <a:pPr marL="342900" indent="-342900">
              <a:lnSpc>
                <a:spcPts val="3110"/>
              </a:lnSpc>
              <a:buFont typeface="Arial" panose="020B0604020202020204" pitchFamily="34" charset="0"/>
              <a:buChar char="•"/>
            </a:pPr>
            <a:r>
              <a:rPr lang="en-US" sz="1944" b="1" dirty="0">
                <a:solidFill>
                  <a:srgbClr val="49495A"/>
                </a:solidFill>
                <a:latin typeface="Open Sans" pitchFamily="34" charset="0"/>
                <a:ea typeface="Open Sans" pitchFamily="34" charset="-122"/>
                <a:cs typeface="Open Sans" pitchFamily="34" charset="-120"/>
              </a:rPr>
              <a:t>Average case</a:t>
            </a:r>
            <a:r>
              <a:rPr lang="en-US" sz="1944" dirty="0">
                <a:solidFill>
                  <a:srgbClr val="49495A"/>
                </a:solidFill>
                <a:latin typeface="Open Sans" pitchFamily="34" charset="0"/>
                <a:ea typeface="Open Sans" pitchFamily="34" charset="-122"/>
                <a:cs typeface="Open Sans" pitchFamily="34" charset="-120"/>
              </a:rPr>
              <a:t>: The complexity is determined when the element is in the middle of the array.</a:t>
            </a:r>
            <a:endParaRPr lang="en-US" sz="1944"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82C850-77C3-4466-A57B-483CBA19FEDE}"/>
              </a:ext>
            </a:extLst>
          </p:cNvPr>
          <p:cNvPicPr>
            <a:picLocks noChangeAspect="1"/>
          </p:cNvPicPr>
          <p:nvPr/>
        </p:nvPicPr>
        <p:blipFill>
          <a:blip r:embed="rId2"/>
          <a:stretch>
            <a:fillRect/>
          </a:stretch>
        </p:blipFill>
        <p:spPr>
          <a:xfrm>
            <a:off x="-32033" y="0"/>
            <a:ext cx="14662433" cy="8211660"/>
          </a:xfrm>
          <a:prstGeom prst="rect">
            <a:avLst/>
          </a:prstGeom>
        </p:spPr>
      </p:pic>
    </p:spTree>
    <p:extLst>
      <p:ext uri="{BB962C8B-B14F-4D97-AF65-F5344CB8AC3E}">
        <p14:creationId xmlns:p14="http://schemas.microsoft.com/office/powerpoint/2010/main" val="752990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556272"/>
            <a:ext cx="6172200"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Binary Search</a:t>
            </a:r>
            <a:endParaRPr lang="en-US" sz="4860" dirty="0"/>
          </a:p>
        </p:txBody>
      </p:sp>
      <p:sp>
        <p:nvSpPr>
          <p:cNvPr id="6" name="Text 3"/>
          <p:cNvSpPr/>
          <p:nvPr/>
        </p:nvSpPr>
        <p:spPr>
          <a:xfrm>
            <a:off x="864037" y="3698081"/>
            <a:ext cx="7415927" cy="1975247"/>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Binary search is an efficient algorithm for finding an item from a sorted list of items. In computer science, binary search is also known as half-interval search. Binary search compares the target value to the middle search compares the target value to the middle element of the array.</a:t>
            </a:r>
            <a:endParaRPr lang="en-US" sz="1944"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105A8-95B9-4631-8BED-5CCD71E88C75}"/>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65727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5787" y="637699"/>
            <a:ext cx="7525226" cy="1445419"/>
          </a:xfrm>
          <a:prstGeom prst="rect">
            <a:avLst/>
          </a:prstGeom>
          <a:noFill/>
          <a:ln/>
        </p:spPr>
        <p:txBody>
          <a:bodyPr wrap="square" rtlCol="0" anchor="t"/>
          <a:lstStyle/>
          <a:p>
            <a:pPr marL="0" indent="0">
              <a:lnSpc>
                <a:spcPts val="5690"/>
              </a:lnSpc>
              <a:buNone/>
            </a:pPr>
            <a:r>
              <a:rPr lang="en-US" sz="4552" dirty="0">
                <a:solidFill>
                  <a:srgbClr val="5955EB"/>
                </a:solidFill>
                <a:latin typeface="Libre Baskerville" pitchFamily="34" charset="0"/>
                <a:ea typeface="Libre Baskerville" pitchFamily="34" charset="-122"/>
                <a:cs typeface="Libre Baskerville" pitchFamily="34" charset="-120"/>
              </a:rPr>
              <a:t>Binary Search Complexity</a:t>
            </a:r>
            <a:endParaRPr lang="en-US" sz="4552" dirty="0"/>
          </a:p>
        </p:txBody>
      </p:sp>
      <p:pic>
        <p:nvPicPr>
          <p:cNvPr id="6" name="Image 1" descr="preencoded.png"/>
          <p:cNvPicPr>
            <a:picLocks noChangeAspect="1"/>
          </p:cNvPicPr>
          <p:nvPr/>
        </p:nvPicPr>
        <p:blipFill>
          <a:blip r:embed="rId4"/>
          <a:stretch>
            <a:fillRect/>
          </a:stretch>
        </p:blipFill>
        <p:spPr>
          <a:xfrm>
            <a:off x="6295787" y="2429947"/>
            <a:ext cx="578048" cy="578048"/>
          </a:xfrm>
          <a:prstGeom prst="rect">
            <a:avLst/>
          </a:prstGeom>
        </p:spPr>
      </p:pic>
      <p:sp>
        <p:nvSpPr>
          <p:cNvPr id="7" name="Text 3"/>
          <p:cNvSpPr/>
          <p:nvPr/>
        </p:nvSpPr>
        <p:spPr>
          <a:xfrm>
            <a:off x="6295787" y="3239214"/>
            <a:ext cx="2890599" cy="361355"/>
          </a:xfrm>
          <a:prstGeom prst="rect">
            <a:avLst/>
          </a:prstGeom>
          <a:noFill/>
          <a:ln/>
        </p:spPr>
        <p:txBody>
          <a:bodyPr wrap="none" rtlCol="0" anchor="t"/>
          <a:lstStyle/>
          <a:p>
            <a:pPr marL="0" indent="0" algn="l">
              <a:lnSpc>
                <a:spcPts val="2845"/>
              </a:lnSpc>
              <a:buNone/>
            </a:pPr>
            <a:r>
              <a:rPr lang="en-US" sz="2276" dirty="0">
                <a:solidFill>
                  <a:srgbClr val="5955EB"/>
                </a:solidFill>
                <a:latin typeface="Libre Baskerville" pitchFamily="34" charset="0"/>
                <a:ea typeface="Libre Baskerville" pitchFamily="34" charset="-122"/>
                <a:cs typeface="Libre Baskerville" pitchFamily="34" charset="-120"/>
              </a:rPr>
              <a:t>Time Complexity</a:t>
            </a:r>
            <a:endParaRPr lang="en-US" sz="2276" dirty="0"/>
          </a:p>
        </p:txBody>
      </p:sp>
      <p:sp>
        <p:nvSpPr>
          <p:cNvPr id="8" name="Text 4"/>
          <p:cNvSpPr/>
          <p:nvPr/>
        </p:nvSpPr>
        <p:spPr>
          <a:xfrm>
            <a:off x="6295787" y="3739277"/>
            <a:ext cx="7525226" cy="739854"/>
          </a:xfrm>
          <a:prstGeom prst="rect">
            <a:avLst/>
          </a:prstGeom>
          <a:noFill/>
          <a:ln/>
        </p:spPr>
        <p:txBody>
          <a:bodyPr wrap="square" rtlCol="0" anchor="t"/>
          <a:lstStyle/>
          <a:p>
            <a:pPr marL="0" indent="0" algn="l">
              <a:lnSpc>
                <a:spcPts val="2913"/>
              </a:lnSpc>
              <a:buNone/>
            </a:pPr>
            <a:r>
              <a:rPr lang="en-US" sz="1821" dirty="0">
                <a:solidFill>
                  <a:srgbClr val="49495A"/>
                </a:solidFill>
                <a:latin typeface="Open Sans" pitchFamily="34" charset="0"/>
                <a:ea typeface="Open Sans" pitchFamily="34" charset="-122"/>
                <a:cs typeface="Open Sans" pitchFamily="34" charset="-120"/>
              </a:rPr>
              <a:t>The time complexity of binary search is O(log n), where n is the number of elements in the sorted array.</a:t>
            </a:r>
            <a:endParaRPr lang="en-US" sz="1821" dirty="0"/>
          </a:p>
        </p:txBody>
      </p:sp>
      <p:pic>
        <p:nvPicPr>
          <p:cNvPr id="9" name="Image 2" descr="preencoded.png"/>
          <p:cNvPicPr>
            <a:picLocks noChangeAspect="1"/>
          </p:cNvPicPr>
          <p:nvPr/>
        </p:nvPicPr>
        <p:blipFill>
          <a:blip r:embed="rId5"/>
          <a:stretch>
            <a:fillRect/>
          </a:stretch>
        </p:blipFill>
        <p:spPr>
          <a:xfrm>
            <a:off x="6295787" y="5172789"/>
            <a:ext cx="578048" cy="578048"/>
          </a:xfrm>
          <a:prstGeom prst="rect">
            <a:avLst/>
          </a:prstGeom>
        </p:spPr>
      </p:pic>
      <p:sp>
        <p:nvSpPr>
          <p:cNvPr id="10" name="Text 5"/>
          <p:cNvSpPr/>
          <p:nvPr/>
        </p:nvSpPr>
        <p:spPr>
          <a:xfrm>
            <a:off x="6295787" y="5982057"/>
            <a:ext cx="2890599" cy="361355"/>
          </a:xfrm>
          <a:prstGeom prst="rect">
            <a:avLst/>
          </a:prstGeom>
          <a:noFill/>
          <a:ln/>
        </p:spPr>
        <p:txBody>
          <a:bodyPr wrap="none" rtlCol="0" anchor="t"/>
          <a:lstStyle/>
          <a:p>
            <a:pPr marL="0" indent="0" algn="l">
              <a:lnSpc>
                <a:spcPts val="2845"/>
              </a:lnSpc>
              <a:buNone/>
            </a:pPr>
            <a:r>
              <a:rPr lang="en-US" sz="2276" dirty="0">
                <a:solidFill>
                  <a:srgbClr val="5955EB"/>
                </a:solidFill>
                <a:latin typeface="Libre Baskerville" pitchFamily="34" charset="0"/>
                <a:ea typeface="Libre Baskerville" pitchFamily="34" charset="-122"/>
                <a:cs typeface="Libre Baskerville" pitchFamily="34" charset="-120"/>
              </a:rPr>
              <a:t>Space Complexity</a:t>
            </a:r>
            <a:endParaRPr lang="en-US" sz="2276" dirty="0"/>
          </a:p>
        </p:txBody>
      </p:sp>
      <p:sp>
        <p:nvSpPr>
          <p:cNvPr id="11" name="Text 6"/>
          <p:cNvSpPr/>
          <p:nvPr/>
        </p:nvSpPr>
        <p:spPr>
          <a:xfrm>
            <a:off x="6295787" y="6482120"/>
            <a:ext cx="7525226" cy="1109782"/>
          </a:xfrm>
          <a:prstGeom prst="rect">
            <a:avLst/>
          </a:prstGeom>
          <a:noFill/>
          <a:ln/>
        </p:spPr>
        <p:txBody>
          <a:bodyPr wrap="square" rtlCol="0" anchor="t"/>
          <a:lstStyle/>
          <a:p>
            <a:pPr marL="0" indent="0" algn="l">
              <a:lnSpc>
                <a:spcPts val="2913"/>
              </a:lnSpc>
              <a:buNone/>
            </a:pPr>
            <a:r>
              <a:rPr lang="en-US" sz="1821" dirty="0">
                <a:solidFill>
                  <a:srgbClr val="49495A"/>
                </a:solidFill>
                <a:latin typeface="Open Sans" pitchFamily="34" charset="0"/>
                <a:ea typeface="Open Sans" pitchFamily="34" charset="-122"/>
                <a:cs typeface="Open Sans" pitchFamily="34" charset="-120"/>
              </a:rPr>
              <a:t>For the binary search algorithm, the space complexity is O(1), which means it uses a constant amount of additional memory space regardless of the size of the input.</a:t>
            </a:r>
            <a:endParaRPr lang="en-US" sz="182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5" name="Text 2"/>
          <p:cNvSpPr/>
          <p:nvPr/>
        </p:nvSpPr>
        <p:spPr>
          <a:xfrm>
            <a:off x="6350437" y="2951321"/>
            <a:ext cx="6324719"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Exception</a:t>
            </a:r>
            <a:endParaRPr lang="en-US" sz="4860" dirty="0"/>
          </a:p>
        </p:txBody>
      </p:sp>
      <p:sp>
        <p:nvSpPr>
          <p:cNvPr id="6" name="Text 3"/>
          <p:cNvSpPr/>
          <p:nvPr/>
        </p:nvSpPr>
        <p:spPr>
          <a:xfrm>
            <a:off x="6350437" y="4093131"/>
            <a:ext cx="7415927" cy="118514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An exception is an event which occurs during the execution of a program, that disrupts the normal flow of the program's instructions.</a:t>
            </a:r>
            <a:endParaRPr lang="en-US" sz="1944" dirty="0"/>
          </a:p>
        </p:txBody>
      </p:sp>
      <p:pic>
        <p:nvPicPr>
          <p:cNvPr id="7" name="Image 0" descr="preencoded.png">
            <a:extLst>
              <a:ext uri="{FF2B5EF4-FFF2-40B4-BE49-F238E27FC236}">
                <a16:creationId xmlns:a16="http://schemas.microsoft.com/office/drawing/2014/main" id="{06947B57-33FF-4913-B017-01EF9993BB6C}"/>
              </a:ext>
            </a:extLst>
          </p:cNvPr>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614355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9892D2-67A3-4D7F-A63D-4C76F5801404}"/>
              </a:ext>
            </a:extLst>
          </p:cNvPr>
          <p:cNvSpPr/>
          <p:nvPr/>
        </p:nvSpPr>
        <p:spPr>
          <a:xfrm>
            <a:off x="2762008" y="2791361"/>
            <a:ext cx="9106383" cy="1323439"/>
          </a:xfrm>
          <a:prstGeom prst="rect">
            <a:avLst/>
          </a:prstGeom>
          <a:noFill/>
        </p:spPr>
        <p:txBody>
          <a:bodyPr wrap="square" lIns="91440" tIns="45720" rIns="91440" bIns="45720">
            <a:spAutoFit/>
          </a:bodyPr>
          <a:lstStyle/>
          <a:p>
            <a:pPr algn="ctr"/>
            <a:r>
              <a:rPr lang="en-US" sz="8000" b="0" cap="none" spc="0" smtClean="0">
                <a:ln w="0"/>
                <a:solidFill>
                  <a:schemeClr val="accent1">
                    <a:lumMod val="50000"/>
                  </a:schemeClr>
                </a:solidFill>
                <a:effectLst>
                  <a:reflection blurRad="6350" stA="53000" endA="300" endPos="35500" dir="5400000" sy="-90000" algn="bl" rotWithShape="0"/>
                </a:effectLst>
                <a:latin typeface="Arial Rounded MT Bold" panose="020F0704030504030204" pitchFamily="34" charset="0"/>
              </a:rPr>
              <a:t>THANK </a:t>
            </a:r>
            <a:r>
              <a:rPr lang="en-US" sz="8000" b="0" cap="none" spc="0" dirty="0">
                <a:ln w="0"/>
                <a:solidFill>
                  <a:schemeClr val="accent1">
                    <a:lumMod val="50000"/>
                  </a:schemeClr>
                </a:solidFill>
                <a:effectLst>
                  <a:reflection blurRad="6350" stA="53000" endA="300" endPos="35500" dir="5400000" sy="-90000" algn="bl" rotWithShape="0"/>
                </a:effectLst>
                <a:latin typeface="Arial Rounded MT Bold" panose="020F0704030504030204" pitchFamily="34" charset="0"/>
              </a:rPr>
              <a:t>YOU!!</a:t>
            </a:r>
          </a:p>
        </p:txBody>
      </p:sp>
    </p:spTree>
    <p:extLst>
      <p:ext uri="{BB962C8B-B14F-4D97-AF65-F5344CB8AC3E}">
        <p14:creationId xmlns:p14="http://schemas.microsoft.com/office/powerpoint/2010/main" val="1376104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2005489"/>
            <a:ext cx="6379607"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Types of Exceptions</a:t>
            </a:r>
            <a:endParaRPr lang="en-US" sz="4860" dirty="0"/>
          </a:p>
        </p:txBody>
      </p:sp>
      <p:sp>
        <p:nvSpPr>
          <p:cNvPr id="5" name="Text 3"/>
          <p:cNvSpPr/>
          <p:nvPr/>
        </p:nvSpPr>
        <p:spPr>
          <a:xfrm>
            <a:off x="864037" y="3394115"/>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Syntax Errors</a:t>
            </a:r>
            <a:endParaRPr lang="en-US" sz="2430" dirty="0"/>
          </a:p>
        </p:txBody>
      </p:sp>
      <p:sp>
        <p:nvSpPr>
          <p:cNvPr id="6" name="Text 4"/>
          <p:cNvSpPr/>
          <p:nvPr/>
        </p:nvSpPr>
        <p:spPr>
          <a:xfrm>
            <a:off x="864037" y="4026694"/>
            <a:ext cx="3898821" cy="118514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Syntax error occurs when the interpreter shows invalid syntax on executing the python code.</a:t>
            </a:r>
            <a:endParaRPr lang="en-US" sz="1944" dirty="0"/>
          </a:p>
        </p:txBody>
      </p:sp>
      <p:sp>
        <p:nvSpPr>
          <p:cNvPr id="7" name="Text 5"/>
          <p:cNvSpPr/>
          <p:nvPr/>
        </p:nvSpPr>
        <p:spPr>
          <a:xfrm>
            <a:off x="5372695" y="3394115"/>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Logical Errors</a:t>
            </a:r>
            <a:endParaRPr lang="en-US" sz="2430" dirty="0"/>
          </a:p>
        </p:txBody>
      </p:sp>
      <p:sp>
        <p:nvSpPr>
          <p:cNvPr id="8" name="Text 6"/>
          <p:cNvSpPr/>
          <p:nvPr/>
        </p:nvSpPr>
        <p:spPr>
          <a:xfrm>
            <a:off x="5372695" y="4026694"/>
            <a:ext cx="3898821" cy="1975247"/>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A logical error occurs in a python when the code runs without any syntax or runtime error but produces incorrect results due to flawed logic in the code.</a:t>
            </a:r>
            <a:endParaRPr lang="en-US" sz="1944" dirty="0"/>
          </a:p>
        </p:txBody>
      </p:sp>
      <p:sp>
        <p:nvSpPr>
          <p:cNvPr id="9" name="Text 7"/>
          <p:cNvSpPr/>
          <p:nvPr/>
        </p:nvSpPr>
        <p:spPr>
          <a:xfrm>
            <a:off x="9881354" y="3394115"/>
            <a:ext cx="3898821" cy="771525"/>
          </a:xfrm>
          <a:prstGeom prst="rect">
            <a:avLst/>
          </a:prstGeom>
          <a:noFill/>
          <a:ln/>
        </p:spPr>
        <p:txBody>
          <a:bodyPr wrap="squar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Runtime Errors (Exceptions)</a:t>
            </a:r>
            <a:endParaRPr lang="en-US" sz="2430" dirty="0"/>
          </a:p>
        </p:txBody>
      </p:sp>
      <p:sp>
        <p:nvSpPr>
          <p:cNvPr id="10" name="Text 8"/>
          <p:cNvSpPr/>
          <p:nvPr/>
        </p:nvSpPr>
        <p:spPr>
          <a:xfrm>
            <a:off x="9881354" y="4412456"/>
            <a:ext cx="3898821" cy="118514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A runtime error is a type of error that occurs during program execution.</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769501"/>
            <a:ext cx="7883247"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Types of Runtime Errors</a:t>
            </a:r>
            <a:endParaRPr lang="en-US" sz="4860" dirty="0"/>
          </a:p>
        </p:txBody>
      </p:sp>
      <p:sp>
        <p:nvSpPr>
          <p:cNvPr id="5" name="Shape 3"/>
          <p:cNvSpPr/>
          <p:nvPr/>
        </p:nvSpPr>
        <p:spPr>
          <a:xfrm>
            <a:off x="864037" y="2312432"/>
            <a:ext cx="555427" cy="555427"/>
          </a:xfrm>
          <a:prstGeom prst="roundRect">
            <a:avLst>
              <a:gd name="adj" fmla="val 26670"/>
            </a:avLst>
          </a:prstGeom>
          <a:solidFill>
            <a:srgbClr val="DED6FF"/>
          </a:solidFill>
          <a:ln/>
        </p:spPr>
      </p:sp>
      <p:sp>
        <p:nvSpPr>
          <p:cNvPr id="6" name="Text 4"/>
          <p:cNvSpPr/>
          <p:nvPr/>
        </p:nvSpPr>
        <p:spPr>
          <a:xfrm>
            <a:off x="1059061" y="2404943"/>
            <a:ext cx="165259" cy="370284"/>
          </a:xfrm>
          <a:prstGeom prst="rect">
            <a:avLst/>
          </a:prstGeom>
          <a:noFill/>
          <a:ln/>
        </p:spPr>
        <p:txBody>
          <a:bodyPr wrap="none" rtlCol="0" anchor="t"/>
          <a:lstStyle/>
          <a:p>
            <a:pPr marL="0" indent="0" algn="ctr">
              <a:lnSpc>
                <a:spcPts val="2916"/>
              </a:lnSpc>
              <a:buNone/>
            </a:pPr>
            <a:r>
              <a:rPr lang="en-US" sz="2916" dirty="0">
                <a:solidFill>
                  <a:srgbClr val="5955EB"/>
                </a:solidFill>
                <a:latin typeface="Libre Baskerville" pitchFamily="34" charset="0"/>
                <a:ea typeface="Libre Baskerville" pitchFamily="34" charset="-122"/>
                <a:cs typeface="Libre Baskerville" pitchFamily="34" charset="-120"/>
              </a:rPr>
              <a:t>1</a:t>
            </a:r>
            <a:endParaRPr lang="en-US" sz="2916" dirty="0"/>
          </a:p>
        </p:txBody>
      </p:sp>
      <p:sp>
        <p:nvSpPr>
          <p:cNvPr id="7" name="Text 5"/>
          <p:cNvSpPr/>
          <p:nvPr/>
        </p:nvSpPr>
        <p:spPr>
          <a:xfrm>
            <a:off x="1666280" y="2312432"/>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Value Errors</a:t>
            </a:r>
            <a:endParaRPr lang="en-US" sz="2430" dirty="0"/>
          </a:p>
        </p:txBody>
      </p:sp>
      <p:sp>
        <p:nvSpPr>
          <p:cNvPr id="8" name="Text 6"/>
          <p:cNvSpPr/>
          <p:nvPr/>
        </p:nvSpPr>
        <p:spPr>
          <a:xfrm>
            <a:off x="1666280" y="2846308"/>
            <a:ext cx="3333988" cy="1975247"/>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Value errors occur when a function receives an argument of the correct data type but an inappropriate value.</a:t>
            </a:r>
            <a:endParaRPr lang="en-US" sz="1944" dirty="0"/>
          </a:p>
        </p:txBody>
      </p:sp>
      <p:sp>
        <p:nvSpPr>
          <p:cNvPr id="9" name="Shape 7"/>
          <p:cNvSpPr/>
          <p:nvPr/>
        </p:nvSpPr>
        <p:spPr>
          <a:xfrm>
            <a:off x="5247084" y="2312432"/>
            <a:ext cx="555427" cy="555427"/>
          </a:xfrm>
          <a:prstGeom prst="roundRect">
            <a:avLst>
              <a:gd name="adj" fmla="val 26670"/>
            </a:avLst>
          </a:prstGeom>
          <a:solidFill>
            <a:srgbClr val="DED6FF"/>
          </a:solidFill>
          <a:ln/>
        </p:spPr>
      </p:sp>
      <p:sp>
        <p:nvSpPr>
          <p:cNvPr id="10" name="Text 8"/>
          <p:cNvSpPr/>
          <p:nvPr/>
        </p:nvSpPr>
        <p:spPr>
          <a:xfrm>
            <a:off x="5410676" y="2404943"/>
            <a:ext cx="228124" cy="370284"/>
          </a:xfrm>
          <a:prstGeom prst="rect">
            <a:avLst/>
          </a:prstGeom>
          <a:noFill/>
          <a:ln/>
        </p:spPr>
        <p:txBody>
          <a:bodyPr wrap="none" rtlCol="0" anchor="t"/>
          <a:lstStyle/>
          <a:p>
            <a:pPr marL="0" indent="0" algn="ctr">
              <a:lnSpc>
                <a:spcPts val="2916"/>
              </a:lnSpc>
              <a:buNone/>
            </a:pPr>
            <a:r>
              <a:rPr lang="en-US" sz="2916" dirty="0">
                <a:solidFill>
                  <a:srgbClr val="5955EB"/>
                </a:solidFill>
                <a:latin typeface="Libre Baskerville" pitchFamily="34" charset="0"/>
                <a:ea typeface="Libre Baskerville" pitchFamily="34" charset="-122"/>
                <a:cs typeface="Libre Baskerville" pitchFamily="34" charset="-120"/>
              </a:rPr>
              <a:t>2</a:t>
            </a:r>
            <a:endParaRPr lang="en-US" sz="2916" dirty="0"/>
          </a:p>
        </p:txBody>
      </p:sp>
      <p:sp>
        <p:nvSpPr>
          <p:cNvPr id="11" name="Text 9"/>
          <p:cNvSpPr/>
          <p:nvPr/>
        </p:nvSpPr>
        <p:spPr>
          <a:xfrm>
            <a:off x="6049328" y="2312432"/>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Index Errors</a:t>
            </a:r>
            <a:endParaRPr lang="en-US" sz="2430" dirty="0"/>
          </a:p>
        </p:txBody>
      </p:sp>
      <p:sp>
        <p:nvSpPr>
          <p:cNvPr id="12" name="Text 10"/>
          <p:cNvSpPr/>
          <p:nvPr/>
        </p:nvSpPr>
        <p:spPr>
          <a:xfrm>
            <a:off x="6049328" y="2846308"/>
            <a:ext cx="3333988" cy="1975247"/>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Index errors occur when you try to access an element in a sequence (like a list or string) using an index that is out of range.</a:t>
            </a:r>
            <a:endParaRPr lang="en-US" sz="1944" dirty="0"/>
          </a:p>
        </p:txBody>
      </p:sp>
      <p:sp>
        <p:nvSpPr>
          <p:cNvPr id="13" name="Shape 11"/>
          <p:cNvSpPr/>
          <p:nvPr/>
        </p:nvSpPr>
        <p:spPr>
          <a:xfrm>
            <a:off x="9630132" y="2312432"/>
            <a:ext cx="555427" cy="555427"/>
          </a:xfrm>
          <a:prstGeom prst="roundRect">
            <a:avLst>
              <a:gd name="adj" fmla="val 26670"/>
            </a:avLst>
          </a:prstGeom>
          <a:solidFill>
            <a:srgbClr val="DED6FF"/>
          </a:solidFill>
          <a:ln/>
        </p:spPr>
      </p:sp>
      <p:sp>
        <p:nvSpPr>
          <p:cNvPr id="14" name="Text 12"/>
          <p:cNvSpPr/>
          <p:nvPr/>
        </p:nvSpPr>
        <p:spPr>
          <a:xfrm>
            <a:off x="9793724" y="2404943"/>
            <a:ext cx="228124" cy="370284"/>
          </a:xfrm>
          <a:prstGeom prst="rect">
            <a:avLst/>
          </a:prstGeom>
          <a:noFill/>
          <a:ln/>
        </p:spPr>
        <p:txBody>
          <a:bodyPr wrap="none" rtlCol="0" anchor="t"/>
          <a:lstStyle/>
          <a:p>
            <a:pPr marL="0" indent="0" algn="ctr">
              <a:lnSpc>
                <a:spcPts val="2916"/>
              </a:lnSpc>
              <a:buNone/>
            </a:pPr>
            <a:r>
              <a:rPr lang="en-US" sz="2916" dirty="0">
                <a:solidFill>
                  <a:srgbClr val="5955EB"/>
                </a:solidFill>
                <a:latin typeface="Libre Baskerville" pitchFamily="34" charset="0"/>
                <a:ea typeface="Libre Baskerville" pitchFamily="34" charset="-122"/>
                <a:cs typeface="Libre Baskerville" pitchFamily="34" charset="-120"/>
              </a:rPr>
              <a:t>3</a:t>
            </a:r>
            <a:endParaRPr lang="en-US" sz="2916" dirty="0"/>
          </a:p>
        </p:txBody>
      </p:sp>
      <p:sp>
        <p:nvSpPr>
          <p:cNvPr id="15" name="Text 13"/>
          <p:cNvSpPr/>
          <p:nvPr/>
        </p:nvSpPr>
        <p:spPr>
          <a:xfrm>
            <a:off x="10432375" y="2312432"/>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File Errors</a:t>
            </a:r>
            <a:endParaRPr lang="en-US" sz="2430" dirty="0"/>
          </a:p>
        </p:txBody>
      </p:sp>
      <p:sp>
        <p:nvSpPr>
          <p:cNvPr id="16" name="Text 14"/>
          <p:cNvSpPr/>
          <p:nvPr/>
        </p:nvSpPr>
        <p:spPr>
          <a:xfrm>
            <a:off x="10432375" y="2846308"/>
            <a:ext cx="3333988" cy="2765346"/>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File errors occur when there is a problem with reading or writing to a file, such as trying to open a file that doesn't exist or trying to write to a file that is read-only.</a:t>
            </a:r>
            <a:endParaRPr lang="en-US" sz="1944" dirty="0"/>
          </a:p>
        </p:txBody>
      </p:sp>
      <p:sp>
        <p:nvSpPr>
          <p:cNvPr id="17" name="Shape 15"/>
          <p:cNvSpPr/>
          <p:nvPr/>
        </p:nvSpPr>
        <p:spPr>
          <a:xfrm>
            <a:off x="864037" y="6136124"/>
            <a:ext cx="555427" cy="555427"/>
          </a:xfrm>
          <a:prstGeom prst="roundRect">
            <a:avLst>
              <a:gd name="adj" fmla="val 26670"/>
            </a:avLst>
          </a:prstGeom>
          <a:solidFill>
            <a:srgbClr val="DED6FF"/>
          </a:solidFill>
          <a:ln/>
        </p:spPr>
      </p:sp>
      <p:sp>
        <p:nvSpPr>
          <p:cNvPr id="18" name="Text 16"/>
          <p:cNvSpPr/>
          <p:nvPr/>
        </p:nvSpPr>
        <p:spPr>
          <a:xfrm>
            <a:off x="1033343" y="6228636"/>
            <a:ext cx="216694" cy="370284"/>
          </a:xfrm>
          <a:prstGeom prst="rect">
            <a:avLst/>
          </a:prstGeom>
          <a:noFill/>
          <a:ln/>
        </p:spPr>
        <p:txBody>
          <a:bodyPr wrap="none" rtlCol="0" anchor="t"/>
          <a:lstStyle/>
          <a:p>
            <a:pPr marL="0" indent="0" algn="ctr">
              <a:lnSpc>
                <a:spcPts val="2916"/>
              </a:lnSpc>
              <a:buNone/>
            </a:pPr>
            <a:r>
              <a:rPr lang="en-US" sz="2916" dirty="0">
                <a:solidFill>
                  <a:srgbClr val="5955EB"/>
                </a:solidFill>
                <a:latin typeface="Libre Baskerville" pitchFamily="34" charset="0"/>
                <a:ea typeface="Libre Baskerville" pitchFamily="34" charset="-122"/>
                <a:cs typeface="Libre Baskerville" pitchFamily="34" charset="-120"/>
              </a:rPr>
              <a:t>4</a:t>
            </a:r>
            <a:endParaRPr lang="en-US" sz="2916" dirty="0"/>
          </a:p>
        </p:txBody>
      </p:sp>
      <p:sp>
        <p:nvSpPr>
          <p:cNvPr id="19" name="Text 17"/>
          <p:cNvSpPr/>
          <p:nvPr/>
        </p:nvSpPr>
        <p:spPr>
          <a:xfrm>
            <a:off x="1666280" y="6136124"/>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Import Errors</a:t>
            </a:r>
            <a:endParaRPr lang="en-US" sz="2430" dirty="0"/>
          </a:p>
        </p:txBody>
      </p:sp>
      <p:sp>
        <p:nvSpPr>
          <p:cNvPr id="20" name="Text 18"/>
          <p:cNvSpPr/>
          <p:nvPr/>
        </p:nvSpPr>
        <p:spPr>
          <a:xfrm>
            <a:off x="1666280" y="6670000"/>
            <a:ext cx="5525572" cy="790099"/>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Import errors occur when Python cannot find or load a module that you are trying to import.</a:t>
            </a:r>
            <a:endParaRPr lang="en-US" sz="1944" dirty="0"/>
          </a:p>
        </p:txBody>
      </p:sp>
      <p:sp>
        <p:nvSpPr>
          <p:cNvPr id="21" name="Shape 19"/>
          <p:cNvSpPr/>
          <p:nvPr/>
        </p:nvSpPr>
        <p:spPr>
          <a:xfrm>
            <a:off x="7438668" y="6136124"/>
            <a:ext cx="555427" cy="555427"/>
          </a:xfrm>
          <a:prstGeom prst="roundRect">
            <a:avLst>
              <a:gd name="adj" fmla="val 26670"/>
            </a:avLst>
          </a:prstGeom>
          <a:solidFill>
            <a:srgbClr val="DED6FF"/>
          </a:solidFill>
          <a:ln/>
        </p:spPr>
      </p:sp>
      <p:sp>
        <p:nvSpPr>
          <p:cNvPr id="22" name="Text 20"/>
          <p:cNvSpPr/>
          <p:nvPr/>
        </p:nvSpPr>
        <p:spPr>
          <a:xfrm>
            <a:off x="7611189" y="6228636"/>
            <a:ext cx="210383" cy="370284"/>
          </a:xfrm>
          <a:prstGeom prst="rect">
            <a:avLst/>
          </a:prstGeom>
          <a:noFill/>
          <a:ln/>
        </p:spPr>
        <p:txBody>
          <a:bodyPr wrap="none" rtlCol="0" anchor="t"/>
          <a:lstStyle/>
          <a:p>
            <a:pPr marL="0" indent="0" algn="ctr">
              <a:lnSpc>
                <a:spcPts val="2916"/>
              </a:lnSpc>
              <a:buNone/>
            </a:pPr>
            <a:r>
              <a:rPr lang="en-US" sz="2916" dirty="0">
                <a:solidFill>
                  <a:srgbClr val="5955EB"/>
                </a:solidFill>
                <a:latin typeface="Libre Baskerville" pitchFamily="34" charset="0"/>
                <a:ea typeface="Libre Baskerville" pitchFamily="34" charset="-122"/>
                <a:cs typeface="Libre Baskerville" pitchFamily="34" charset="-120"/>
              </a:rPr>
              <a:t>5</a:t>
            </a:r>
            <a:endParaRPr lang="en-US" sz="2916" dirty="0"/>
          </a:p>
        </p:txBody>
      </p:sp>
      <p:sp>
        <p:nvSpPr>
          <p:cNvPr id="23" name="Text 21"/>
          <p:cNvSpPr/>
          <p:nvPr/>
        </p:nvSpPr>
        <p:spPr>
          <a:xfrm>
            <a:off x="8240911" y="6136124"/>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Key Errors</a:t>
            </a:r>
            <a:endParaRPr lang="en-US" sz="2430" dirty="0"/>
          </a:p>
        </p:txBody>
      </p:sp>
      <p:sp>
        <p:nvSpPr>
          <p:cNvPr id="24" name="Text 22"/>
          <p:cNvSpPr/>
          <p:nvPr/>
        </p:nvSpPr>
        <p:spPr>
          <a:xfrm>
            <a:off x="8240911" y="6670000"/>
            <a:ext cx="5525572" cy="790099"/>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Key errors occur when you try to access a key in a dictionary that doesn't exist.</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A6059-3ACB-455E-80E5-8F7DD55B5556}"/>
              </a:ext>
            </a:extLst>
          </p:cNvPr>
          <p:cNvSpPr txBox="1"/>
          <p:nvPr/>
        </p:nvSpPr>
        <p:spPr>
          <a:xfrm flipH="1">
            <a:off x="4206962" y="703299"/>
            <a:ext cx="6997332" cy="840230"/>
          </a:xfrm>
          <a:prstGeom prst="rect">
            <a:avLst/>
          </a:prstGeom>
          <a:noFill/>
        </p:spPr>
        <p:txBody>
          <a:bodyPr wrap="square" rtlCol="0">
            <a:spAutoFit/>
          </a:bodyPr>
          <a:lstStyle/>
          <a:p>
            <a:r>
              <a:rPr lang="en-US" sz="4860" b="1" dirty="0">
                <a:solidFill>
                  <a:schemeClr val="accent1"/>
                </a:solidFill>
                <a:latin typeface="Libre Baskerville"/>
              </a:rPr>
              <a:t>User-Defined Exceptions</a:t>
            </a:r>
          </a:p>
        </p:txBody>
      </p:sp>
      <p:sp>
        <p:nvSpPr>
          <p:cNvPr id="3" name="TextBox 2">
            <a:extLst>
              <a:ext uri="{FF2B5EF4-FFF2-40B4-BE49-F238E27FC236}">
                <a16:creationId xmlns:a16="http://schemas.microsoft.com/office/drawing/2014/main" id="{5A773B53-4928-49AB-A523-13376E2CD136}"/>
              </a:ext>
            </a:extLst>
          </p:cNvPr>
          <p:cNvSpPr txBox="1"/>
          <p:nvPr/>
        </p:nvSpPr>
        <p:spPr>
          <a:xfrm flipH="1">
            <a:off x="4206962" y="2083443"/>
            <a:ext cx="8588415" cy="5764655"/>
          </a:xfrm>
          <a:prstGeom prst="rect">
            <a:avLst/>
          </a:prstGeom>
          <a:noFill/>
        </p:spPr>
        <p:txBody>
          <a:bodyPr wrap="square" rtlCol="0">
            <a:spAutoFit/>
          </a:bodyPr>
          <a:lstStyle/>
          <a:p>
            <a:r>
              <a:rPr lang="en-US" sz="1940" b="1" dirty="0">
                <a:solidFill>
                  <a:srgbClr val="49495A"/>
                </a:solidFill>
                <a:latin typeface="Open Sans" pitchFamily="34" charset="0"/>
                <a:ea typeface="Open Sans" pitchFamily="34" charset="-122"/>
                <a:cs typeface="Open Sans" pitchFamily="34" charset="-120"/>
              </a:rPr>
              <a:t>Exceptions created by programmers</a:t>
            </a:r>
            <a:r>
              <a:rPr lang="en-US" sz="1940" dirty="0">
                <a:solidFill>
                  <a:srgbClr val="49495A"/>
                </a:solidFill>
                <a:latin typeface="Open Sans" pitchFamily="34" charset="0"/>
                <a:ea typeface="Open Sans" pitchFamily="34" charset="-122"/>
                <a:cs typeface="Open Sans" pitchFamily="34" charset="-120"/>
              </a:rPr>
              <a:t>.</a:t>
            </a:r>
          </a:p>
          <a:p>
            <a:endParaRPr lang="en-US" sz="1940" dirty="0">
              <a:solidFill>
                <a:srgbClr val="49495A"/>
              </a:solidFill>
              <a:latin typeface="Open Sans" pitchFamily="34" charset="0"/>
              <a:ea typeface="Open Sans" pitchFamily="34" charset="-122"/>
              <a:cs typeface="Open Sans" pitchFamily="34" charset="-120"/>
            </a:endParaRPr>
          </a:p>
          <a:p>
            <a:r>
              <a:rPr lang="en-US" sz="1940" dirty="0">
                <a:solidFill>
                  <a:srgbClr val="49495A"/>
                </a:solidFill>
                <a:latin typeface="Open Sans" pitchFamily="34" charset="0"/>
                <a:ea typeface="Open Sans" pitchFamily="34" charset="-122"/>
                <a:cs typeface="Open Sans" pitchFamily="34" charset="-120"/>
              </a:rPr>
              <a:t>User-defined exceptions in Python are custom error classes that you create to handle specific error conditions in your code. </a:t>
            </a:r>
          </a:p>
          <a:p>
            <a:endParaRPr lang="en-US" sz="1940" dirty="0">
              <a:solidFill>
                <a:srgbClr val="49495A"/>
              </a:solidFill>
              <a:latin typeface="Open Sans" pitchFamily="34" charset="0"/>
              <a:ea typeface="Open Sans" pitchFamily="34" charset="-122"/>
              <a:cs typeface="Open Sans" pitchFamily="34" charset="-120"/>
            </a:endParaRPr>
          </a:p>
          <a:p>
            <a:r>
              <a:rPr lang="en-US" sz="1940" b="1" dirty="0">
                <a:solidFill>
                  <a:schemeClr val="accent1"/>
                </a:solidFill>
                <a:latin typeface="Open Sans" pitchFamily="34" charset="0"/>
                <a:ea typeface="Open Sans" pitchFamily="34" charset="-122"/>
                <a:cs typeface="Open Sans" pitchFamily="34" charset="-120"/>
              </a:rPr>
              <a:t>Raise keyword/statement:</a:t>
            </a:r>
            <a:r>
              <a:rPr lang="en-US" sz="1940" dirty="0">
                <a:solidFill>
                  <a:srgbClr val="49495A"/>
                </a:solidFill>
                <a:latin typeface="Open Sans" pitchFamily="34" charset="0"/>
                <a:ea typeface="Open Sans" pitchFamily="34" charset="-122"/>
                <a:cs typeface="Open Sans" pitchFamily="34" charset="-120"/>
              </a:rPr>
              <a:t/>
            </a:r>
            <a:br>
              <a:rPr lang="en-US" sz="1940" dirty="0">
                <a:solidFill>
                  <a:srgbClr val="49495A"/>
                </a:solidFill>
                <a:latin typeface="Open Sans" pitchFamily="34" charset="0"/>
                <a:ea typeface="Open Sans" pitchFamily="34" charset="-122"/>
                <a:cs typeface="Open Sans" pitchFamily="34" charset="-120"/>
              </a:rPr>
            </a:br>
            <a:r>
              <a:rPr lang="en-US" sz="1940" dirty="0">
                <a:solidFill>
                  <a:srgbClr val="49495A"/>
                </a:solidFill>
                <a:latin typeface="Open Sans" pitchFamily="34" charset="0"/>
                <a:ea typeface="Open Sans" pitchFamily="34" charset="-122"/>
                <a:cs typeface="Open Sans" pitchFamily="34" charset="-120"/>
              </a:rPr>
              <a:t>An exception can be raised forcefully by using the raise clause in python. Raise statement is used when we want to throw exception for particular condition.</a:t>
            </a:r>
          </a:p>
          <a:p>
            <a:r>
              <a:rPr lang="en-US" sz="1940" dirty="0">
                <a:solidFill>
                  <a:srgbClr val="49495A"/>
                </a:solidFill>
                <a:latin typeface="Open Sans" pitchFamily="34" charset="0"/>
                <a:ea typeface="Open Sans" pitchFamily="34" charset="-122"/>
                <a:cs typeface="Open Sans" pitchFamily="34" charset="-120"/>
              </a:rPr>
              <a:t/>
            </a:r>
            <a:br>
              <a:rPr lang="en-US" sz="1940" dirty="0">
                <a:solidFill>
                  <a:srgbClr val="49495A"/>
                </a:solidFill>
                <a:latin typeface="Open Sans" pitchFamily="34" charset="0"/>
                <a:ea typeface="Open Sans" pitchFamily="34" charset="-122"/>
                <a:cs typeface="Open Sans" pitchFamily="34" charset="-120"/>
              </a:rPr>
            </a:br>
            <a:r>
              <a:rPr lang="en-US" sz="1940" dirty="0">
                <a:solidFill>
                  <a:schemeClr val="accent1"/>
                </a:solidFill>
                <a:latin typeface="Open Sans" pitchFamily="34" charset="0"/>
                <a:ea typeface="Open Sans" pitchFamily="34" charset="-122"/>
                <a:cs typeface="Open Sans" pitchFamily="34" charset="-120"/>
              </a:rPr>
              <a:t>Syntax</a:t>
            </a:r>
            <a:r>
              <a:rPr lang="en-US" sz="1940" dirty="0">
                <a:solidFill>
                  <a:srgbClr val="49495A"/>
                </a:solidFill>
                <a:latin typeface="Open Sans" pitchFamily="34" charset="0"/>
                <a:ea typeface="Open Sans" pitchFamily="34" charset="-122"/>
                <a:cs typeface="Open Sans" pitchFamily="34" charset="-120"/>
              </a:rPr>
              <a:t>:- raise </a:t>
            </a:r>
            <a:r>
              <a:rPr lang="en-US" sz="1940" dirty="0" err="1">
                <a:solidFill>
                  <a:srgbClr val="49495A"/>
                </a:solidFill>
                <a:latin typeface="Open Sans" pitchFamily="34" charset="0"/>
                <a:ea typeface="Open Sans" pitchFamily="34" charset="-122"/>
                <a:cs typeface="Open Sans" pitchFamily="34" charset="-120"/>
              </a:rPr>
              <a:t>ExpectationName</a:t>
            </a:r>
            <a:r>
              <a:rPr lang="en-US" sz="1940" dirty="0">
                <a:solidFill>
                  <a:srgbClr val="49495A"/>
                </a:solidFill>
                <a:latin typeface="Open Sans" pitchFamily="34" charset="0"/>
                <a:ea typeface="Open Sans" pitchFamily="34" charset="-122"/>
                <a:cs typeface="Open Sans" pitchFamily="34" charset="-120"/>
              </a:rPr>
              <a:t>("exception message")</a:t>
            </a:r>
          </a:p>
          <a:p>
            <a:endParaRPr lang="en-US" sz="1940" dirty="0">
              <a:solidFill>
                <a:srgbClr val="49495A"/>
              </a:solidFill>
              <a:latin typeface="Open Sans" pitchFamily="34" charset="0"/>
              <a:ea typeface="Open Sans" pitchFamily="34" charset="-122"/>
              <a:cs typeface="Open Sans" pitchFamily="34" charset="-120"/>
            </a:endParaRPr>
          </a:p>
          <a:p>
            <a:r>
              <a:rPr lang="en-US" sz="1940" b="1" dirty="0">
                <a:solidFill>
                  <a:schemeClr val="accent1"/>
                </a:solidFill>
                <a:latin typeface="Open Sans" pitchFamily="34" charset="0"/>
                <a:ea typeface="Open Sans" pitchFamily="34" charset="-122"/>
                <a:cs typeface="Open Sans" pitchFamily="34" charset="-120"/>
              </a:rPr>
              <a:t>Assert Statement</a:t>
            </a:r>
            <a:r>
              <a:rPr lang="en-US" sz="1940" dirty="0">
                <a:solidFill>
                  <a:srgbClr val="49495A"/>
                </a:solidFill>
                <a:latin typeface="Open Sans" pitchFamily="34" charset="0"/>
                <a:ea typeface="Open Sans" pitchFamily="34" charset="-122"/>
                <a:cs typeface="Open Sans" pitchFamily="34" charset="-120"/>
              </a:rPr>
              <a:t>: </a:t>
            </a:r>
          </a:p>
          <a:p>
            <a:r>
              <a:rPr lang="en-US" sz="1940" dirty="0">
                <a:solidFill>
                  <a:srgbClr val="49495A"/>
                </a:solidFill>
                <a:latin typeface="Open Sans" pitchFamily="34" charset="0"/>
                <a:ea typeface="Open Sans" pitchFamily="34" charset="-122"/>
                <a:cs typeface="Open Sans" pitchFamily="34" charset="-120"/>
              </a:rPr>
              <a:t>It is used to test an expression in the program code. The assert keyword lets you test if a condition in your code returns True, if not, the program will raise an Assertion error.</a:t>
            </a:r>
          </a:p>
          <a:p>
            <a:r>
              <a:rPr lang="en-US" sz="1940" dirty="0">
                <a:solidFill>
                  <a:srgbClr val="49495A"/>
                </a:solidFill>
                <a:latin typeface="Open Sans" pitchFamily="34" charset="0"/>
                <a:ea typeface="Open Sans" pitchFamily="34" charset="-122"/>
                <a:cs typeface="Open Sans" pitchFamily="34" charset="-120"/>
              </a:rPr>
              <a:t/>
            </a:r>
            <a:br>
              <a:rPr lang="en-US" sz="1940" dirty="0">
                <a:solidFill>
                  <a:srgbClr val="49495A"/>
                </a:solidFill>
                <a:latin typeface="Open Sans" pitchFamily="34" charset="0"/>
                <a:ea typeface="Open Sans" pitchFamily="34" charset="-122"/>
                <a:cs typeface="Open Sans" pitchFamily="34" charset="-120"/>
              </a:rPr>
            </a:br>
            <a:r>
              <a:rPr lang="en-US" sz="1940" dirty="0">
                <a:solidFill>
                  <a:schemeClr val="accent1"/>
                </a:solidFill>
                <a:latin typeface="Open Sans" pitchFamily="34" charset="0"/>
                <a:ea typeface="Open Sans" pitchFamily="34" charset="-122"/>
                <a:cs typeface="Open Sans" pitchFamily="34" charset="-120"/>
              </a:rPr>
              <a:t>Syntax</a:t>
            </a:r>
            <a:r>
              <a:rPr lang="en-US" sz="1940" dirty="0">
                <a:solidFill>
                  <a:srgbClr val="49495A"/>
                </a:solidFill>
                <a:latin typeface="Open Sans" pitchFamily="34" charset="0"/>
                <a:ea typeface="Open Sans" pitchFamily="34" charset="-122"/>
                <a:cs typeface="Open Sans" pitchFamily="34" charset="-120"/>
              </a:rPr>
              <a:t>:- assert Expression[,arguments]</a:t>
            </a:r>
          </a:p>
          <a:p>
            <a:endParaRPr lang="en-US" sz="1940" dirty="0"/>
          </a:p>
        </p:txBody>
      </p:sp>
      <p:pic>
        <p:nvPicPr>
          <p:cNvPr id="1028" name="Picture 4" descr="Language Logo Python PNG | Picpng">
            <a:extLst>
              <a:ext uri="{FF2B5EF4-FFF2-40B4-BE49-F238E27FC236}">
                <a16:creationId xmlns:a16="http://schemas.microsoft.com/office/drawing/2014/main" id="{3494A6DE-F4EC-4F57-A535-23CCECBB4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327" y="2646355"/>
            <a:ext cx="3090802" cy="2936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9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951321"/>
            <a:ext cx="6324719"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Exception Handling</a:t>
            </a:r>
            <a:endParaRPr lang="en-US" sz="4860" dirty="0"/>
          </a:p>
        </p:txBody>
      </p:sp>
      <p:sp>
        <p:nvSpPr>
          <p:cNvPr id="6" name="Text 3"/>
          <p:cNvSpPr/>
          <p:nvPr/>
        </p:nvSpPr>
        <p:spPr>
          <a:xfrm>
            <a:off x="6350437" y="4093131"/>
            <a:ext cx="7415927" cy="118514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Exception handling is similar like debugging where its main role is to identify and addressing the errors in Code to make the code run smoothly and more reliably.</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142339"/>
            <a:ext cx="14630400" cy="8229600"/>
          </a:xfrm>
          <a:prstGeom prst="rect">
            <a:avLst/>
          </a:prstGeom>
          <a:solidFill>
            <a:srgbClr val="F4F0FF"/>
          </a:solidFill>
          <a:ln/>
        </p:spPr>
      </p:sp>
      <p:sp>
        <p:nvSpPr>
          <p:cNvPr id="3" name="Shape 1"/>
          <p:cNvSpPr/>
          <p:nvPr/>
        </p:nvSpPr>
        <p:spPr>
          <a:xfrm>
            <a:off x="0" y="-1332834"/>
            <a:ext cx="14630400" cy="960632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1627168"/>
            <a:ext cx="14630400" cy="2060139"/>
          </a:xfrm>
          <a:prstGeom prst="rect">
            <a:avLst/>
          </a:prstGeom>
        </p:spPr>
      </p:pic>
      <p:sp>
        <p:nvSpPr>
          <p:cNvPr id="5" name="Text 2"/>
          <p:cNvSpPr/>
          <p:nvPr/>
        </p:nvSpPr>
        <p:spPr>
          <a:xfrm>
            <a:off x="2594967" y="1016258"/>
            <a:ext cx="7094577"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How Exception Handling Works</a:t>
            </a:r>
            <a:endParaRPr lang="en-US" sz="3402" dirty="0"/>
          </a:p>
        </p:txBody>
      </p:sp>
      <p:pic>
        <p:nvPicPr>
          <p:cNvPr id="6" name="Image 1" descr="preencoded.png"/>
          <p:cNvPicPr>
            <a:picLocks noChangeAspect="1"/>
          </p:cNvPicPr>
          <p:nvPr/>
        </p:nvPicPr>
        <p:blipFill>
          <a:blip r:embed="rId4"/>
          <a:stretch>
            <a:fillRect/>
          </a:stretch>
        </p:blipFill>
        <p:spPr>
          <a:xfrm>
            <a:off x="2594967" y="1815525"/>
            <a:ext cx="864037" cy="1382554"/>
          </a:xfrm>
          <a:prstGeom prst="rect">
            <a:avLst/>
          </a:prstGeom>
        </p:spPr>
      </p:pic>
      <p:sp>
        <p:nvSpPr>
          <p:cNvPr id="7" name="Text 3"/>
          <p:cNvSpPr/>
          <p:nvPr/>
        </p:nvSpPr>
        <p:spPr>
          <a:xfrm>
            <a:off x="3718203" y="1988285"/>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TRY BLOCK</a:t>
            </a:r>
            <a:endParaRPr lang="en-US" sz="1701" dirty="0"/>
          </a:p>
        </p:txBody>
      </p:sp>
      <p:sp>
        <p:nvSpPr>
          <p:cNvPr id="8" name="Text 4"/>
          <p:cNvSpPr/>
          <p:nvPr/>
        </p:nvSpPr>
        <p:spPr>
          <a:xfrm>
            <a:off x="3505552" y="2361784"/>
            <a:ext cx="8317111"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TRY BLOCK IS A MANDATORY PART OF EXCEPTION HANDLING WHERE WE CAN TEST SPECIFIC PART OF CODE TO IDENTIFY THE POSSIBLE ERRORS.</a:t>
            </a:r>
            <a:endParaRPr lang="en-US" sz="1361" dirty="0"/>
          </a:p>
        </p:txBody>
      </p:sp>
      <p:pic>
        <p:nvPicPr>
          <p:cNvPr id="9" name="Image 2" descr="preencoded.png"/>
          <p:cNvPicPr>
            <a:picLocks noChangeAspect="1"/>
          </p:cNvPicPr>
          <p:nvPr/>
        </p:nvPicPr>
        <p:blipFill>
          <a:blip r:embed="rId5"/>
          <a:stretch>
            <a:fillRect/>
          </a:stretch>
        </p:blipFill>
        <p:spPr>
          <a:xfrm>
            <a:off x="2594967" y="3198079"/>
            <a:ext cx="864037" cy="1548765"/>
          </a:xfrm>
          <a:prstGeom prst="rect">
            <a:avLst/>
          </a:prstGeom>
        </p:spPr>
      </p:pic>
      <p:sp>
        <p:nvSpPr>
          <p:cNvPr id="10" name="Text 5"/>
          <p:cNvSpPr/>
          <p:nvPr/>
        </p:nvSpPr>
        <p:spPr>
          <a:xfrm>
            <a:off x="3718203" y="3370838"/>
            <a:ext cx="2388751"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EXCEPTION BLOCK</a:t>
            </a:r>
            <a:endParaRPr lang="en-US" sz="1701" dirty="0"/>
          </a:p>
        </p:txBody>
      </p:sp>
      <p:sp>
        <p:nvSpPr>
          <p:cNvPr id="11" name="Text 6"/>
          <p:cNvSpPr/>
          <p:nvPr/>
        </p:nvSpPr>
        <p:spPr>
          <a:xfrm>
            <a:off x="3718203" y="3744338"/>
            <a:ext cx="8317111" cy="829747"/>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EXCEPTION BLOCK IS USED AFTER A TRY BLOCK TO CATCH AND HANDLE THE EXCEPTION . IT IS EXEUTED WHEN AN ERROR IS OCCUR IN THE TRY BLOCK.IT HELPS TO PREVENT THE PROGRAM FROM CRASHING.</a:t>
            </a:r>
            <a:endParaRPr lang="en-US" sz="1361" dirty="0"/>
          </a:p>
        </p:txBody>
      </p:sp>
      <p:pic>
        <p:nvPicPr>
          <p:cNvPr id="12" name="Image 3" descr="preencoded.png"/>
          <p:cNvPicPr>
            <a:picLocks noChangeAspect="1"/>
          </p:cNvPicPr>
          <p:nvPr/>
        </p:nvPicPr>
        <p:blipFill>
          <a:blip r:embed="rId6"/>
          <a:stretch>
            <a:fillRect/>
          </a:stretch>
        </p:blipFill>
        <p:spPr>
          <a:xfrm>
            <a:off x="2594967" y="4746844"/>
            <a:ext cx="864037" cy="1382554"/>
          </a:xfrm>
          <a:prstGeom prst="rect">
            <a:avLst/>
          </a:prstGeom>
        </p:spPr>
      </p:pic>
      <p:sp>
        <p:nvSpPr>
          <p:cNvPr id="13" name="Text 7"/>
          <p:cNvSpPr/>
          <p:nvPr/>
        </p:nvSpPr>
        <p:spPr>
          <a:xfrm>
            <a:off x="3718203" y="4919603"/>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ELSE BLOCK</a:t>
            </a:r>
            <a:endParaRPr lang="en-US" sz="1701" dirty="0"/>
          </a:p>
        </p:txBody>
      </p:sp>
      <p:sp>
        <p:nvSpPr>
          <p:cNvPr id="14" name="Text 8"/>
          <p:cNvSpPr/>
          <p:nvPr/>
        </p:nvSpPr>
        <p:spPr>
          <a:xfrm>
            <a:off x="3718203" y="5293103"/>
            <a:ext cx="8317111" cy="276582"/>
          </a:xfrm>
          <a:prstGeom prst="rect">
            <a:avLst/>
          </a:prstGeom>
          <a:noFill/>
          <a:ln/>
        </p:spPr>
        <p:txBody>
          <a:bodyPr wrap="non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ELSE BLOCK IS INITLATED WHEN NO ERROR IS FOUND IN TRY BLOCK AND IT IS A OPTIONAL PART.</a:t>
            </a:r>
            <a:endParaRPr lang="en-US" sz="1361" dirty="0"/>
          </a:p>
        </p:txBody>
      </p:sp>
      <p:pic>
        <p:nvPicPr>
          <p:cNvPr id="15" name="Image 4" descr="preencoded.png"/>
          <p:cNvPicPr>
            <a:picLocks noChangeAspect="1"/>
          </p:cNvPicPr>
          <p:nvPr/>
        </p:nvPicPr>
        <p:blipFill>
          <a:blip r:embed="rId7"/>
          <a:stretch>
            <a:fillRect/>
          </a:stretch>
        </p:blipFill>
        <p:spPr>
          <a:xfrm>
            <a:off x="2594967" y="6129398"/>
            <a:ext cx="864037" cy="1382554"/>
          </a:xfrm>
          <a:prstGeom prst="rect">
            <a:avLst/>
          </a:prstGeom>
        </p:spPr>
      </p:pic>
      <p:sp>
        <p:nvSpPr>
          <p:cNvPr id="16" name="Text 9"/>
          <p:cNvSpPr/>
          <p:nvPr/>
        </p:nvSpPr>
        <p:spPr>
          <a:xfrm>
            <a:off x="3718203" y="6302157"/>
            <a:ext cx="2160270" cy="269915"/>
          </a:xfrm>
          <a:prstGeom prst="rect">
            <a:avLst/>
          </a:prstGeom>
          <a:noFill/>
          <a:ln/>
        </p:spPr>
        <p:txBody>
          <a:bodyPr wrap="none" rtlCol="0" anchor="t"/>
          <a:lstStyle/>
          <a:p>
            <a:pPr marL="0" indent="0" algn="l">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FINALLY BLOCK</a:t>
            </a:r>
            <a:endParaRPr lang="en-US" sz="1701" dirty="0"/>
          </a:p>
        </p:txBody>
      </p:sp>
      <p:sp>
        <p:nvSpPr>
          <p:cNvPr id="17" name="Text 10"/>
          <p:cNvSpPr/>
          <p:nvPr/>
        </p:nvSpPr>
        <p:spPr>
          <a:xfrm>
            <a:off x="3718203" y="6675656"/>
            <a:ext cx="8317111"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FINALLY BLOCK IS NOT MANDATORY AND IT IS EXECUTED A;WAYS WHETHER THE CODE IN TRY BLOCK FIND AN ERROR OR NOT.</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7E4467D-F333-4D89-B6DD-6249C43EAB04}"/>
              </a:ext>
            </a:extLst>
          </p:cNvPr>
          <p:cNvPicPr>
            <a:picLocks noChangeAspect="1"/>
          </p:cNvPicPr>
          <p:nvPr/>
        </p:nvPicPr>
        <p:blipFill>
          <a:blip r:embed="rId2"/>
          <a:stretch>
            <a:fillRect/>
          </a:stretch>
        </p:blipFill>
        <p:spPr>
          <a:xfrm>
            <a:off x="0" y="81023"/>
            <a:ext cx="13533120" cy="8229600"/>
          </a:xfrm>
          <a:prstGeom prst="rect">
            <a:avLst/>
          </a:prstGeom>
        </p:spPr>
      </p:pic>
      <p:pic>
        <p:nvPicPr>
          <p:cNvPr id="13" name="Picture 12">
            <a:extLst>
              <a:ext uri="{FF2B5EF4-FFF2-40B4-BE49-F238E27FC236}">
                <a16:creationId xmlns:a16="http://schemas.microsoft.com/office/drawing/2014/main" id="{364F80B1-B5A1-4D76-A194-B6D2A46FB0C1}"/>
              </a:ext>
            </a:extLst>
          </p:cNvPr>
          <p:cNvPicPr>
            <a:picLocks noChangeAspect="1"/>
          </p:cNvPicPr>
          <p:nvPr/>
        </p:nvPicPr>
        <p:blipFill>
          <a:blip r:embed="rId3"/>
          <a:stretch>
            <a:fillRect/>
          </a:stretch>
        </p:blipFill>
        <p:spPr>
          <a:xfrm>
            <a:off x="11092955" y="0"/>
            <a:ext cx="3537445" cy="8229600"/>
          </a:xfrm>
          <a:prstGeom prst="rect">
            <a:avLst/>
          </a:prstGeom>
        </p:spPr>
      </p:pic>
    </p:spTree>
    <p:extLst>
      <p:ext uri="{BB962C8B-B14F-4D97-AF65-F5344CB8AC3E}">
        <p14:creationId xmlns:p14="http://schemas.microsoft.com/office/powerpoint/2010/main" val="1645777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DF811-E59B-4BDE-BB38-DEE9427FF600}"/>
              </a:ext>
            </a:extLst>
          </p:cNvPr>
          <p:cNvPicPr>
            <a:picLocks noChangeAspect="1"/>
          </p:cNvPicPr>
          <p:nvPr/>
        </p:nvPicPr>
        <p:blipFill>
          <a:blip r:embed="rId2"/>
          <a:stretch>
            <a:fillRect/>
          </a:stretch>
        </p:blipFill>
        <p:spPr>
          <a:xfrm>
            <a:off x="0" y="774192"/>
            <a:ext cx="14630400" cy="6681216"/>
          </a:xfrm>
          <a:prstGeom prst="rect">
            <a:avLst/>
          </a:prstGeom>
        </p:spPr>
      </p:pic>
      <p:pic>
        <p:nvPicPr>
          <p:cNvPr id="5" name="Picture 4">
            <a:extLst>
              <a:ext uri="{FF2B5EF4-FFF2-40B4-BE49-F238E27FC236}">
                <a16:creationId xmlns:a16="http://schemas.microsoft.com/office/drawing/2014/main" id="{3EE788F1-8DE3-4981-A7BA-5C73C6C3382E}"/>
              </a:ext>
            </a:extLst>
          </p:cNvPr>
          <p:cNvPicPr>
            <a:picLocks noChangeAspect="1"/>
          </p:cNvPicPr>
          <p:nvPr/>
        </p:nvPicPr>
        <p:blipFill>
          <a:blip r:embed="rId3"/>
          <a:stretch>
            <a:fillRect/>
          </a:stretch>
        </p:blipFill>
        <p:spPr>
          <a:xfrm>
            <a:off x="10972800" y="0"/>
            <a:ext cx="3657600" cy="8229600"/>
          </a:xfrm>
          <a:prstGeom prst="rect">
            <a:avLst/>
          </a:prstGeom>
        </p:spPr>
      </p:pic>
    </p:spTree>
    <p:extLst>
      <p:ext uri="{BB962C8B-B14F-4D97-AF65-F5344CB8AC3E}">
        <p14:creationId xmlns:p14="http://schemas.microsoft.com/office/powerpoint/2010/main" val="2202111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1037</Words>
  <Application>Microsoft Office PowerPoint</Application>
  <PresentationFormat>Custom</PresentationFormat>
  <Paragraphs>98</Paragraphs>
  <Slides>20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Rounded MT Bold</vt:lpstr>
      <vt:lpstr>Calibri</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17</cp:revision>
  <dcterms:created xsi:type="dcterms:W3CDTF">2024-07-06T11:28:59Z</dcterms:created>
  <dcterms:modified xsi:type="dcterms:W3CDTF">2024-07-06T16:28:09Z</dcterms:modified>
</cp:coreProperties>
</file>